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handoutMasterIdLst>
    <p:handoutMasterId r:id="rId18"/>
  </p:handoutMasterIdLst>
  <p:sldIdLst>
    <p:sldId id="290" r:id="rId2"/>
    <p:sldId id="352" r:id="rId3"/>
    <p:sldId id="420" r:id="rId4"/>
    <p:sldId id="463" r:id="rId5"/>
    <p:sldId id="466" r:id="rId6"/>
    <p:sldId id="470" r:id="rId7"/>
    <p:sldId id="468" r:id="rId8"/>
    <p:sldId id="457" r:id="rId9"/>
    <p:sldId id="460" r:id="rId10"/>
    <p:sldId id="459" r:id="rId11"/>
    <p:sldId id="458" r:id="rId12"/>
    <p:sldId id="461" r:id="rId13"/>
    <p:sldId id="469" r:id="rId14"/>
    <p:sldId id="462" r:id="rId15"/>
    <p:sldId id="291" r:id="rId16"/>
  </p:sldIdLst>
  <p:sldSz cx="9144000" cy="6858000" type="screen4x3"/>
  <p:notesSz cx="7086600" cy="102235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66CCFF"/>
    <a:srgbClr val="0000FF"/>
    <a:srgbClr val="EAEAEA"/>
    <a:srgbClr val="DDDDDD"/>
    <a:srgbClr val="E6E4E8"/>
    <a:srgbClr val="666699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665" autoAdjust="0"/>
    <p:restoredTop sz="94667" autoAdjust="0"/>
  </p:normalViewPr>
  <p:slideViewPr>
    <p:cSldViewPr>
      <p:cViewPr>
        <p:scale>
          <a:sx n="100" d="100"/>
          <a:sy n="100" d="100"/>
        </p:scale>
        <p:origin x="-486" y="9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16"/>
    </p:cViewPr>
  </p:sorterViewPr>
  <p:notesViewPr>
    <p:cSldViewPr>
      <p:cViewPr varScale="1">
        <p:scale>
          <a:sx n="46" d="100"/>
          <a:sy n="46" d="100"/>
        </p:scale>
        <p:origin x="-2818" y="-101"/>
      </p:cViewPr>
      <p:guideLst>
        <p:guide orient="horz" pos="3220"/>
        <p:guide pos="22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788" y="0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0E30D62B-8935-4B41-A36C-68530C099065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10738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788" y="9710738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CEED071D-F717-4DD9-BCB1-B74EE0480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8911" tIns="49455" rIns="98911" bIns="49455" numCol="1" anchor="t" anchorCtr="0" compatLnSpc="1">
            <a:prstTxWarp prst="textNoShape">
              <a:avLst/>
            </a:prstTxWarp>
          </a:bodyPr>
          <a:lstStyle>
            <a:lvl1pPr defTabSz="989013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8911" tIns="49455" rIns="98911" bIns="49455" numCol="1" anchor="t" anchorCtr="0" compatLnSpc="1">
            <a:prstTxWarp prst="textNoShape">
              <a:avLst/>
            </a:prstTxWarp>
          </a:bodyPr>
          <a:lstStyle>
            <a:lvl1pPr algn="r" defTabSz="989013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8911" tIns="49455" rIns="98911" bIns="494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0738"/>
            <a:ext cx="30702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8911" tIns="49455" rIns="98911" bIns="49455" numCol="1" anchor="b" anchorCtr="0" compatLnSpc="1">
            <a:prstTxWarp prst="textNoShape">
              <a:avLst/>
            </a:prstTxWarp>
          </a:bodyPr>
          <a:lstStyle>
            <a:lvl1pPr defTabSz="989013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10738"/>
            <a:ext cx="30702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8911" tIns="49455" rIns="98911" bIns="49455" numCol="1" anchor="b" anchorCtr="0" compatLnSpc="1">
            <a:prstTxWarp prst="textNoShape">
              <a:avLst/>
            </a:prstTxWarp>
          </a:bodyPr>
          <a:lstStyle>
            <a:lvl1pPr algn="r" defTabSz="989013"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fld id="{D2643C92-C659-4BBD-A5A7-B18D8FF90C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ea typeface="宋体" charset="-122"/>
            </a:endParaRPr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F31DB0-6DA2-49CA-804E-1A7C50DBE1B9}" type="slidenum">
              <a:rPr lang="en-US" altLang="zh-CN" smtClean="0">
                <a:ea typeface="宋体" charset="-122"/>
              </a:rPr>
              <a:pPr/>
              <a:t>3</a:t>
            </a:fld>
            <a:endParaRPr lang="en-US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09563"/>
            <a:ext cx="2057400" cy="5938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9563"/>
            <a:ext cx="6019800" cy="5938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9563"/>
            <a:ext cx="82296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Mastertitelformat bearbeiten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Mastertextformat bearbeiten</a:t>
            </a:r>
          </a:p>
          <a:p>
            <a:pPr lvl="1"/>
            <a:r>
              <a:rPr lang="en-US" altLang="zh-CN" smtClean="0"/>
              <a:t>Zweite Ebene</a:t>
            </a:r>
          </a:p>
          <a:p>
            <a:pPr lvl="2"/>
            <a:r>
              <a:rPr lang="en-US" altLang="zh-CN" smtClean="0"/>
              <a:t>Dritte Ebene</a:t>
            </a:r>
          </a:p>
          <a:p>
            <a:pPr lvl="3"/>
            <a:r>
              <a:rPr lang="en-US" altLang="zh-CN" smtClean="0"/>
              <a:t>Vierte Ebene</a:t>
            </a:r>
          </a:p>
          <a:p>
            <a:pPr lvl="4"/>
            <a:r>
              <a:rPr lang="en-US" altLang="zh-CN" smtClean="0"/>
              <a:t>Fünfte Ebene</a:t>
            </a:r>
          </a:p>
        </p:txBody>
      </p:sp>
      <p:sp>
        <p:nvSpPr>
          <p:cNvPr id="1028" name="Line 31"/>
          <p:cNvSpPr>
            <a:spLocks noChangeShapeType="1"/>
          </p:cNvSpPr>
          <p:nvPr userDrawn="1"/>
        </p:nvSpPr>
        <p:spPr bwMode="auto">
          <a:xfrm>
            <a:off x="0" y="6381750"/>
            <a:ext cx="9144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029" name="Rectangle 32"/>
          <p:cNvSpPr>
            <a:spLocks noChangeArrowheads="1"/>
          </p:cNvSpPr>
          <p:nvPr userDrawn="1"/>
        </p:nvSpPr>
        <p:spPr bwMode="auto">
          <a:xfrm>
            <a:off x="0" y="6392863"/>
            <a:ext cx="9144000" cy="131762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>
            <a:spAutoFit/>
          </a:bodyPr>
          <a:lstStyle/>
          <a:p>
            <a:pPr eaLnBrk="0" hangingPunct="0">
              <a:defRPr/>
            </a:pPr>
            <a:endParaRPr lang="en-US" altLang="zh-CN"/>
          </a:p>
        </p:txBody>
      </p:sp>
      <p:sp>
        <p:nvSpPr>
          <p:cNvPr id="1032" name="Text Box 33"/>
          <p:cNvSpPr txBox="1">
            <a:spLocks noChangeArrowheads="1"/>
          </p:cNvSpPr>
          <p:nvPr userDrawn="1"/>
        </p:nvSpPr>
        <p:spPr bwMode="auto">
          <a:xfrm>
            <a:off x="292100" y="6557963"/>
            <a:ext cx="3968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fld id="{D14F755D-DD07-45C6-9E5B-7B847C226390}" type="slidenum">
              <a:rPr lang="zh-CN" altLang="en-US" sz="1000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altLang="zh-CN" sz="1000" smtClean="0"/>
          </a:p>
        </p:txBody>
      </p:sp>
      <p:sp>
        <p:nvSpPr>
          <p:cNvPr id="1031" name="Rectangle 34"/>
          <p:cNvSpPr>
            <a:spLocks noChangeArrowheads="1"/>
          </p:cNvSpPr>
          <p:nvPr userDrawn="1"/>
        </p:nvSpPr>
        <p:spPr bwMode="auto">
          <a:xfrm>
            <a:off x="192088" y="6561138"/>
            <a:ext cx="58737" cy="163512"/>
          </a:xfrm>
          <a:prstGeom prst="rect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0" hangingPunct="0">
              <a:defRPr/>
            </a:pPr>
            <a:endParaRPr lang="en-US" altLang="zh-CN"/>
          </a:p>
        </p:txBody>
      </p:sp>
      <p:sp>
        <p:nvSpPr>
          <p:cNvPr id="2" name="Oval 35"/>
          <p:cNvSpPr>
            <a:spLocks noChangeArrowheads="1"/>
          </p:cNvSpPr>
          <p:nvPr userDrawn="1"/>
        </p:nvSpPr>
        <p:spPr bwMode="auto">
          <a:xfrm>
            <a:off x="93663" y="6584950"/>
            <a:ext cx="107950" cy="107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FFCC"/>
              </a:gs>
            </a:gsLst>
            <a:lin ang="0" scaled="1"/>
          </a:gra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>
            <a:spAutoFit/>
          </a:bodyPr>
          <a:lstStyle/>
          <a:p>
            <a:pPr eaLnBrk="0" hangingPunct="0">
              <a:defRPr/>
            </a:pPr>
            <a:endParaRPr lang="en-US" altLang="zh-CN"/>
          </a:p>
        </p:txBody>
      </p:sp>
      <p:pic>
        <p:nvPicPr>
          <p:cNvPr id="1033" name="Picture 15" descr="INO_resiz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007350" y="6469063"/>
            <a:ext cx="6794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页脚占位符 3"/>
          <p:cNvSpPr txBox="1">
            <a:spLocks noGrp="1"/>
          </p:cNvSpPr>
          <p:nvPr userDrawn="1"/>
        </p:nvSpPr>
        <p:spPr bwMode="auto">
          <a:xfrm>
            <a:off x="685800" y="6562725"/>
            <a:ext cx="2889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GB" altLang="zh-CN" sz="700" dirty="0" smtClean="0"/>
              <a:t>name/dept./date/version</a:t>
            </a:r>
          </a:p>
        </p:txBody>
      </p:sp>
      <p:sp>
        <p:nvSpPr>
          <p:cNvPr id="11" name="Untertitelbox"/>
          <p:cNvSpPr txBox="1">
            <a:spLocks noChangeArrowheads="1"/>
          </p:cNvSpPr>
          <p:nvPr userDrawn="1"/>
        </p:nvSpPr>
        <p:spPr>
          <a:xfrm>
            <a:off x="6618288" y="6510338"/>
            <a:ext cx="1673225" cy="292100"/>
          </a:xfrm>
          <a:prstGeom prst="rect">
            <a:avLst/>
          </a:prstGeom>
        </p:spPr>
        <p:txBody>
          <a:bodyPr/>
          <a:lstStyle>
            <a:lvl1pPr marL="190500" indent="-1905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1905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1905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25600" indent="-1905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95500" indent="-1905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52700" indent="-19050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09900" indent="-19050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67100" indent="-19050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24300" indent="-190500" algn="l" defTabSz="912813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zh-CN" sz="1100" i="1" dirty="0" smtClean="0">
                <a:solidFill>
                  <a:srgbClr val="0070C0"/>
                </a:solidFill>
                <a:cs typeface="Arial" pitchFamily="34" charset="0"/>
              </a:rPr>
              <a:t>Innovation for</a:t>
            </a:r>
            <a:r>
              <a:rPr lang="zh-CN" altLang="en-US" sz="1100" i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altLang="zh-CN" sz="1100" i="1" dirty="0">
                <a:solidFill>
                  <a:srgbClr val="0070C0"/>
                </a:solidFill>
                <a:cs typeface="Arial" pitchFamily="34" charset="0"/>
              </a:rPr>
              <a:t>future</a:t>
            </a:r>
            <a:endParaRPr lang="de-DE" altLang="zh-CN" sz="1100" i="1" dirty="0">
              <a:solidFill>
                <a:srgbClr val="0070C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  <a:ea typeface="宋体" pitchFamily="2" charset="-122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  <a:ea typeface="宋体" pitchFamily="2" charset="-122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  <a:ea typeface="宋体" pitchFamily="2" charset="-122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190500" indent="-190500" algn="l" defTabSz="91281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190500" algn="l" defTabSz="91281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190500" algn="l" defTabSz="91281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1625600" indent="-190500" algn="l" defTabSz="91281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4pPr>
      <a:lvl5pPr marL="2095500" indent="-190500" algn="l" defTabSz="91281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5pPr>
      <a:lvl6pPr marL="2552700" indent="-190500" algn="l" defTabSz="912813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6pPr>
      <a:lvl7pPr marL="3009900" indent="-190500" algn="l" defTabSz="912813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7pPr>
      <a:lvl8pPr marL="3467100" indent="-190500" algn="l" defTabSz="912813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8pPr>
      <a:lvl9pPr marL="3924300" indent="-190500" algn="l" defTabSz="912813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wm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3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jpeg"/><Relationship Id="rId7" Type="http://schemas.openxmlformats.org/officeDocument/2006/relationships/image" Target="../media/image3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3.wmf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3.wm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.wm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C:\Documents%20and%20Settings\Administrator\Application%20Data\Tencent\Users\2640124307\QQ\WinTemp\RichOle\V7SJ)Y@GDE(%6062BK9(R2U@X.jpg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dell\Desktop\10448818_153042152000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1300"/>
            <a:ext cx="91408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 Box 8"/>
          <p:cNvSpPr txBox="1">
            <a:spLocks noChangeArrowheads="1"/>
          </p:cNvSpPr>
          <p:nvPr/>
        </p:nvSpPr>
        <p:spPr bwMode="auto">
          <a:xfrm>
            <a:off x="7164388" y="2205038"/>
            <a:ext cx="14049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>
                <a:solidFill>
                  <a:schemeClr val="tx2"/>
                </a:solidFill>
              </a:rPr>
              <a:t>2016-06-10</a:t>
            </a:r>
            <a:endParaRPr lang="zh-CN" altLang="zh-CN" sz="1600">
              <a:solidFill>
                <a:schemeClr val="tx2"/>
              </a:solidFill>
            </a:endParaRPr>
          </a:p>
        </p:txBody>
      </p:sp>
      <p:sp>
        <p:nvSpPr>
          <p:cNvPr id="15363" name="Text Box 9"/>
          <p:cNvSpPr txBox="1">
            <a:spLocks noChangeArrowheads="1"/>
          </p:cNvSpPr>
          <p:nvPr/>
        </p:nvSpPr>
        <p:spPr bwMode="auto">
          <a:xfrm>
            <a:off x="838200" y="865188"/>
            <a:ext cx="7127875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200" b="1" i="1">
                <a:solidFill>
                  <a:schemeClr val="tx2"/>
                </a:solidFill>
              </a:rPr>
              <a:t>余姚市欣农兔业有限公司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zh-CN" sz="2400"/>
              <a:t>YuYao Xinnong  Rex Rabbit  Fur Ltd.</a:t>
            </a:r>
            <a:r>
              <a:rPr lang="en-US" altLang="zh-CN"/>
              <a:t> 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smtClean="0"/>
              <a:t>公司产品</a:t>
            </a:r>
            <a:r>
              <a:rPr lang="en-US" altLang="zh-CN" sz="1800" smtClean="0"/>
              <a:t/>
            </a:r>
            <a:br>
              <a:rPr lang="en-US" altLang="zh-CN" sz="1800" smtClean="0"/>
            </a:br>
            <a:r>
              <a:rPr lang="en-US" altLang="zh-CN" sz="1800" smtClean="0"/>
              <a:t>          ---</a:t>
            </a:r>
            <a:r>
              <a:rPr lang="zh-CN" altLang="en-US" sz="1800" smtClean="0"/>
              <a:t>编织系列     </a:t>
            </a:r>
            <a:r>
              <a:rPr lang="en-US" altLang="zh-CN" b="0" i="0" smtClean="0"/>
              <a:t>Products of our company---Knitting series</a:t>
            </a:r>
            <a:r>
              <a:rPr lang="en-US" altLang="zh-CN" smtClean="0"/>
              <a:t> </a:t>
            </a:r>
            <a:endParaRPr lang="zh-CN" altLang="en-US" smtClean="0"/>
          </a:p>
        </p:txBody>
      </p:sp>
      <p:pic>
        <p:nvPicPr>
          <p:cNvPr id="25602" name="Picture 5" descr="衣服6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635375" y="3789363"/>
            <a:ext cx="1527175" cy="2076450"/>
          </a:xfrm>
        </p:spPr>
      </p:pic>
      <p:pic>
        <p:nvPicPr>
          <p:cNvPr id="25603" name="Picture 5" descr="产品照片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933825"/>
            <a:ext cx="235267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IMG_27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1125538"/>
            <a:ext cx="1725613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IMG_27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1125538"/>
            <a:ext cx="165417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MCj0394004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5113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0" descr="QQ图片201606061626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58888" y="3716338"/>
            <a:ext cx="1655762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2" descr="QQ图片201606061628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4888" y="1125538"/>
            <a:ext cx="1706562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smtClean="0"/>
              <a:t>公司产品</a:t>
            </a:r>
            <a:r>
              <a:rPr lang="en-US" altLang="zh-CN" sz="1800" smtClean="0"/>
              <a:t/>
            </a:r>
            <a:br>
              <a:rPr lang="en-US" altLang="zh-CN" sz="1800" smtClean="0"/>
            </a:br>
            <a:r>
              <a:rPr lang="en-US" altLang="zh-CN" sz="1800" smtClean="0"/>
              <a:t>          ----</a:t>
            </a:r>
            <a:r>
              <a:rPr lang="zh-CN" altLang="en-US" sz="1800" smtClean="0"/>
              <a:t>围巾系列   </a:t>
            </a:r>
            <a:r>
              <a:rPr lang="en-US" altLang="zh-CN" b="0" i="0" smtClean="0"/>
              <a:t>Products of our company---Muffler  series</a:t>
            </a:r>
            <a:r>
              <a:rPr lang="en-US" altLang="zh-CN" smtClean="0"/>
              <a:t> </a:t>
            </a:r>
            <a:endParaRPr lang="zh-CN" altLang="en-US" smtClean="0"/>
          </a:p>
        </p:txBody>
      </p:sp>
      <p:pic>
        <p:nvPicPr>
          <p:cNvPr id="26626" name="Picture 4" descr="手机照片 4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450" y="1196975"/>
            <a:ext cx="131762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手机照片 4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4175" y="1196975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360截图201401031152379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1341438"/>
            <a:ext cx="24130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IMG_27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3950" y="1196975"/>
            <a:ext cx="1366838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9" descr="手机照片 6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0200" y="4508500"/>
            <a:ext cx="15113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 descr="MCj0394004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5113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3" descr="IMG_27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213" y="3429000"/>
            <a:ext cx="1455737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4" descr="QQ图片201606061627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11413" y="3429000"/>
            <a:ext cx="1436687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1" descr="QQ图片2016060616283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40200" y="3429000"/>
            <a:ext cx="150495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smtClean="0"/>
              <a:t>公司产品</a:t>
            </a:r>
            <a:r>
              <a:rPr lang="en-US" altLang="zh-CN" sz="1800" smtClean="0"/>
              <a:t/>
            </a:r>
            <a:br>
              <a:rPr lang="en-US" altLang="zh-CN" sz="1800" smtClean="0"/>
            </a:br>
            <a:r>
              <a:rPr lang="en-US" altLang="zh-CN" sz="1800" smtClean="0"/>
              <a:t>           ---</a:t>
            </a:r>
            <a:r>
              <a:rPr lang="zh-CN" altLang="en-US" sz="1800" smtClean="0"/>
              <a:t>其他系列  </a:t>
            </a:r>
            <a:r>
              <a:rPr lang="en-US" altLang="zh-CN" b="0" i="0" smtClean="0"/>
              <a:t>Products of our company---Others</a:t>
            </a:r>
            <a:r>
              <a:rPr lang="en-US" altLang="zh-CN" smtClean="0"/>
              <a:t> </a:t>
            </a:r>
            <a:endParaRPr lang="zh-CN" altLang="en-US" smtClean="0"/>
          </a:p>
        </p:txBody>
      </p:sp>
      <p:pic>
        <p:nvPicPr>
          <p:cNvPr id="27650" name="Picture 4" descr="手机照片 490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81063" y="1341438"/>
            <a:ext cx="1341437" cy="1787525"/>
          </a:xfrm>
        </p:spPr>
      </p:pic>
      <p:pic>
        <p:nvPicPr>
          <p:cNvPr id="27651" name="Picture 4" descr="衣领21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2913" y="1341438"/>
            <a:ext cx="137953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QQ图片201507080731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3284538"/>
            <a:ext cx="170338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" descr="手机照片 0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1113" y="1341438"/>
            <a:ext cx="163353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1" descr="手机照片 08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412875"/>
            <a:ext cx="170815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8" descr="MCj0394004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5113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2" descr="OWCU$NXB_I~}9GMS~AD{}W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7088" y="3500438"/>
            <a:ext cx="12922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3" descr="A6%(U~SJA_FU{XZY9_JF}NV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5875" y="3429000"/>
            <a:ext cx="162401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4" descr="{BRQ[EY@{P%6()B@NE7))I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16463" y="3429000"/>
            <a:ext cx="1335087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5"/>
          <p:cNvSpPr txBox="1">
            <a:spLocks noChangeAspect="1" noChangeArrowheads="1"/>
          </p:cNvSpPr>
          <p:nvPr/>
        </p:nvSpPr>
        <p:spPr bwMode="auto">
          <a:xfrm>
            <a:off x="395288" y="6021388"/>
            <a:ext cx="8382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1009650"/>
            <a:r>
              <a:rPr lang="de-DE" altLang="zh-CN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28674" name="Text Box 6"/>
          <p:cNvSpPr txBox="1">
            <a:spLocks noChangeAspect="1" noChangeArrowheads="1"/>
          </p:cNvSpPr>
          <p:nvPr/>
        </p:nvSpPr>
        <p:spPr bwMode="auto">
          <a:xfrm>
            <a:off x="2268538" y="6021388"/>
            <a:ext cx="8382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1009650"/>
            <a:r>
              <a:rPr lang="de-DE" altLang="zh-CN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28675" name="Text Box 7"/>
          <p:cNvSpPr txBox="1">
            <a:spLocks noChangeAspect="1" noChangeArrowheads="1"/>
          </p:cNvSpPr>
          <p:nvPr/>
        </p:nvSpPr>
        <p:spPr bwMode="auto">
          <a:xfrm>
            <a:off x="4140200" y="6021388"/>
            <a:ext cx="8382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1009650"/>
            <a:r>
              <a:rPr lang="de-DE" altLang="zh-CN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8676" name="Text Box 8"/>
          <p:cNvSpPr txBox="1">
            <a:spLocks noChangeAspect="1" noChangeArrowheads="1"/>
          </p:cNvSpPr>
          <p:nvPr/>
        </p:nvSpPr>
        <p:spPr bwMode="auto">
          <a:xfrm>
            <a:off x="5364163" y="5986463"/>
            <a:ext cx="8382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1009650"/>
            <a:r>
              <a:rPr lang="de-DE" altLang="zh-CN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8677" name="Text Box 31"/>
          <p:cNvSpPr txBox="1">
            <a:spLocks noChangeAspect="1" noChangeArrowheads="1"/>
          </p:cNvSpPr>
          <p:nvPr/>
        </p:nvSpPr>
        <p:spPr bwMode="auto">
          <a:xfrm>
            <a:off x="2268538" y="6003925"/>
            <a:ext cx="8382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1009650"/>
            <a:r>
              <a:rPr lang="de-DE" altLang="zh-CN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28678" name="Text Box 32"/>
          <p:cNvSpPr txBox="1">
            <a:spLocks noChangeAspect="1" noChangeArrowheads="1"/>
          </p:cNvSpPr>
          <p:nvPr/>
        </p:nvSpPr>
        <p:spPr bwMode="auto">
          <a:xfrm>
            <a:off x="4140200" y="6003925"/>
            <a:ext cx="8382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1009650"/>
            <a:r>
              <a:rPr lang="de-DE" altLang="zh-CN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28679" name="Text Box 33"/>
          <p:cNvSpPr txBox="1">
            <a:spLocks noChangeAspect="1" noChangeArrowheads="1"/>
          </p:cNvSpPr>
          <p:nvPr/>
        </p:nvSpPr>
        <p:spPr bwMode="auto">
          <a:xfrm>
            <a:off x="6011863" y="6003925"/>
            <a:ext cx="8382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1009650"/>
            <a:r>
              <a:rPr lang="de-DE" altLang="zh-CN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28680" name="Rectangle 45"/>
          <p:cNvSpPr txBox="1">
            <a:spLocks noChangeArrowheads="1"/>
          </p:cNvSpPr>
          <p:nvPr/>
        </p:nvSpPr>
        <p:spPr bwMode="auto">
          <a:xfrm>
            <a:off x="457200" y="309563"/>
            <a:ext cx="82296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/>
            <a:r>
              <a:rPr lang="zh-CN" altLang="en-US" sz="2000" b="1" i="1">
                <a:solidFill>
                  <a:schemeClr val="tx2"/>
                </a:solidFill>
              </a:rPr>
              <a:t>公司介绍 </a:t>
            </a:r>
            <a:r>
              <a:rPr lang="en-US" altLang="zh-CN" sz="1600"/>
              <a:t>Company introduce---cooperate with:Spain</a:t>
            </a:r>
            <a:r>
              <a:rPr lang="zh-CN" altLang="en-US" sz="1600"/>
              <a:t>、</a:t>
            </a:r>
            <a:r>
              <a:rPr lang="en-US" altLang="zh-CN" sz="1600"/>
              <a:t>Turkey</a:t>
            </a:r>
            <a:r>
              <a:rPr lang="zh-CN" altLang="en-US" sz="1600"/>
              <a:t>、</a:t>
            </a:r>
            <a:r>
              <a:rPr lang="en-US" altLang="zh-CN" sz="1600"/>
              <a:t>Germany</a:t>
            </a:r>
            <a:r>
              <a:rPr lang="zh-CN" altLang="en-US" sz="1600"/>
              <a:t>、</a:t>
            </a:r>
            <a:r>
              <a:rPr lang="en-US" altLang="zh-CN" sz="1600"/>
              <a:t>Japan etc.</a:t>
            </a:r>
            <a:r>
              <a:rPr lang="en-US" altLang="zh-CN"/>
              <a:t> </a:t>
            </a:r>
            <a:r>
              <a:rPr lang="en-US" altLang="zh-CN" sz="2000" b="1" i="1">
                <a:solidFill>
                  <a:schemeClr val="tx2"/>
                </a:solidFill>
              </a:rPr>
              <a:t>           ---</a:t>
            </a:r>
            <a:r>
              <a:rPr lang="zh-CN" altLang="en-US" b="1" i="1">
                <a:solidFill>
                  <a:schemeClr val="tx2"/>
                </a:solidFill>
              </a:rPr>
              <a:t>合作客户</a:t>
            </a:r>
            <a:r>
              <a:rPr lang="en-US" altLang="zh-CN" b="1" i="1">
                <a:solidFill>
                  <a:schemeClr val="tx2"/>
                </a:solidFill>
              </a:rPr>
              <a:t>:</a:t>
            </a:r>
            <a:r>
              <a:rPr lang="zh-CN" altLang="en-US" sz="1400" b="1" i="1">
                <a:solidFill>
                  <a:schemeClr val="tx2"/>
                </a:solidFill>
              </a:rPr>
              <a:t>西班牙、土耳其、德国、日本等国家</a:t>
            </a:r>
          </a:p>
        </p:txBody>
      </p:sp>
      <p:pic>
        <p:nvPicPr>
          <p:cNvPr id="28681" name="Picture 17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2997200"/>
            <a:ext cx="187325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8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268413"/>
            <a:ext cx="1871663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9" descr="2013技术服务照片 2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772400" y="-5791200"/>
            <a:ext cx="1800225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5" descr="QQ图片201507080823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1628775"/>
            <a:ext cx="2860675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6" descr="手机照片 4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2924175"/>
            <a:ext cx="1854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7" descr="土耳其客户考察照片 14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1268413"/>
            <a:ext cx="1825625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8" descr="手机照片 8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650" y="4652963"/>
            <a:ext cx="1887538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9" descr="2013技术服务照片 2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87675" y="4652963"/>
            <a:ext cx="1933575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Picture 8" descr="MCj03940040000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12088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smtClean="0"/>
              <a:t>公司参加        </a:t>
            </a:r>
            <a:r>
              <a:rPr lang="en-US" altLang="zh-CN" b="0" i="0" smtClean="0"/>
              <a:t>Company attended---kinds of Exhibition</a:t>
            </a:r>
            <a:r>
              <a:rPr lang="en-US" altLang="zh-CN" smtClean="0"/>
              <a:t> </a:t>
            </a:r>
            <a:r>
              <a:rPr lang="en-US" altLang="zh-CN" sz="1800" smtClean="0"/>
              <a:t>    </a:t>
            </a:r>
            <a:br>
              <a:rPr lang="en-US" altLang="zh-CN" sz="1800" smtClean="0"/>
            </a:br>
            <a:r>
              <a:rPr lang="en-US" altLang="zh-CN" sz="1800" smtClean="0"/>
              <a:t>       ----</a:t>
            </a:r>
            <a:r>
              <a:rPr lang="zh-CN" altLang="en-US" sz="1800" smtClean="0"/>
              <a:t>各种展会</a:t>
            </a:r>
          </a:p>
        </p:txBody>
      </p:sp>
      <p:pic>
        <p:nvPicPr>
          <p:cNvPr id="29698" name="Picture 5" descr="手机照片 5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341438"/>
            <a:ext cx="19446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7" descr="手机照片 5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357563"/>
            <a:ext cx="2062162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971550" y="2852738"/>
            <a:ext cx="134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香港裘皮展</a:t>
            </a:r>
          </a:p>
          <a:p>
            <a:r>
              <a:rPr kumimoji="1" lang="en-US" altLang="zh-CN" sz="1200"/>
              <a:t>HongKong   fur</a:t>
            </a:r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132138" y="2852738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          米兰裘皮展</a:t>
            </a:r>
          </a:p>
          <a:p>
            <a:r>
              <a:rPr kumimoji="1" lang="zh-CN" altLang="en-US" sz="1200">
                <a:solidFill>
                  <a:schemeClr val="tx2"/>
                </a:solidFill>
              </a:rPr>
              <a:t>        </a:t>
            </a:r>
            <a:r>
              <a:rPr kumimoji="1" lang="en-US" altLang="zh-CN" sz="1200"/>
              <a:t>MIFUR  Italy</a:t>
            </a:r>
            <a:endParaRPr kumimoji="1" lang="zh-CN" altLang="en-US" sz="1200"/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539750" y="5094288"/>
            <a:ext cx="22320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      北京国际裘皮展</a:t>
            </a:r>
          </a:p>
          <a:p>
            <a:r>
              <a:rPr kumimoji="1" lang="zh-CN" altLang="en-US" sz="1200">
                <a:solidFill>
                  <a:schemeClr val="tx2"/>
                </a:solidFill>
              </a:rPr>
              <a:t>       </a:t>
            </a:r>
            <a:r>
              <a:rPr kumimoji="1" lang="en-US" altLang="zh-CN" sz="1200"/>
              <a:t>BEIJING FUR</a:t>
            </a:r>
            <a:r>
              <a:rPr kumimoji="1" lang="en-US" altLang="zh-CN"/>
              <a:t> </a:t>
            </a:r>
            <a:endParaRPr kumimoji="1" lang="zh-CN" altLang="en-US"/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3132138" y="5013325"/>
            <a:ext cx="24669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zh-CN" altLang="en-US" sz="1200">
                <a:solidFill>
                  <a:schemeClr val="tx2"/>
                </a:solidFill>
              </a:rPr>
              <a:t>          浙江省农博会</a:t>
            </a:r>
          </a:p>
          <a:p>
            <a:pPr eaLnBrk="0" hangingPunct="0">
              <a:defRPr/>
            </a:pPr>
            <a:r>
              <a:rPr lang="zh-CN" altLang="en-US" sz="1200"/>
              <a:t> </a:t>
            </a:r>
            <a:r>
              <a:rPr lang="en-US" altLang="zh-CN" sz="1200"/>
              <a:t>Zhejiang Agricultural conference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29704" name="Rectangle 12"/>
          <p:cNvSpPr>
            <a:spLocks noChangeArrowheads="1"/>
          </p:cNvSpPr>
          <p:nvPr/>
        </p:nvSpPr>
        <p:spPr bwMode="auto">
          <a:xfrm>
            <a:off x="5867400" y="5084763"/>
            <a:ext cx="2160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          宁波妇联展示      </a:t>
            </a:r>
          </a:p>
          <a:p>
            <a:r>
              <a:rPr kumimoji="1" lang="en-US" altLang="zh-CN" sz="1200"/>
              <a:t>NingBo    women  show</a:t>
            </a:r>
            <a:endParaRPr kumimoji="1" lang="zh-CN" altLang="en-US" sz="1200"/>
          </a:p>
        </p:txBody>
      </p:sp>
      <p:sp>
        <p:nvSpPr>
          <p:cNvPr id="29705" name="Rectangle 13"/>
          <p:cNvSpPr>
            <a:spLocks noChangeArrowheads="1"/>
          </p:cNvSpPr>
          <p:nvPr/>
        </p:nvSpPr>
        <p:spPr bwMode="auto">
          <a:xfrm>
            <a:off x="5867400" y="2852738"/>
            <a:ext cx="23034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          全国兔业大会</a:t>
            </a:r>
          </a:p>
          <a:p>
            <a:r>
              <a:rPr kumimoji="1" lang="en-US" altLang="zh-CN" sz="1400"/>
              <a:t>China rabbit conference</a:t>
            </a:r>
            <a:r>
              <a:rPr kumimoji="1" lang="en-US" altLang="zh-CN"/>
              <a:t> </a:t>
            </a:r>
            <a:endParaRPr kumimoji="1" lang="zh-CN" altLang="en-US"/>
          </a:p>
        </p:txBody>
      </p:sp>
      <p:pic>
        <p:nvPicPr>
          <p:cNvPr id="29706" name="Picture 8" descr="MCj0394004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5" descr="采用照片 0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3429000"/>
            <a:ext cx="19431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8" descr="QQ图片2016060616273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3429000"/>
            <a:ext cx="2014538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6" descr="QQ图片201606061651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1341438"/>
            <a:ext cx="2011363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AutoShape 17" descr="webwxgetmsgimg?&amp;MsgID=5060588286752521192&amp;skey=%40crypt_1670a051_48e33a199ff17637990ac94cc106551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9711" name="Picture 20" descr="MKN%Z~6C3)N`@P98R1@W[3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750" y="1341438"/>
            <a:ext cx="244792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4"/>
          <p:cNvSpPr txBox="1">
            <a:spLocks noChangeArrowheads="1"/>
          </p:cNvSpPr>
          <p:nvPr/>
        </p:nvSpPr>
        <p:spPr bwMode="auto">
          <a:xfrm>
            <a:off x="2819400" y="915988"/>
            <a:ext cx="44958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600" b="1" i="1">
                <a:solidFill>
                  <a:schemeClr val="tx2"/>
                </a:solidFill>
              </a:rPr>
              <a:t>感谢您的关注！</a:t>
            </a:r>
            <a:r>
              <a:rPr lang="en-US" altLang="zh-CN" sz="3600"/>
              <a:t>Thanks</a:t>
            </a:r>
            <a:r>
              <a:rPr lang="en-US" altLang="zh-CN" sz="2400"/>
              <a:t> </a:t>
            </a:r>
            <a:endParaRPr lang="zh-CN" altLang="en-US" sz="2400"/>
          </a:p>
        </p:txBody>
      </p:sp>
      <p:pic>
        <p:nvPicPr>
          <p:cNvPr id="30722" name="Picture 2" descr="C:\Users\dell\Desktop\10448818_153042152000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0400"/>
            <a:ext cx="91408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8" descr="MCj039400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151563"/>
            <a:ext cx="95726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公司介绍</a:t>
            </a:r>
            <a:endParaRPr lang="en-US" altLang="zh-CN" smtClean="0"/>
          </a:p>
        </p:txBody>
      </p:sp>
      <p:sp>
        <p:nvSpPr>
          <p:cNvPr id="6" name="Rectangle 5"/>
          <p:cNvSpPr/>
          <p:nvPr/>
        </p:nvSpPr>
        <p:spPr>
          <a:xfrm>
            <a:off x="457200" y="1319213"/>
            <a:ext cx="685800" cy="520700"/>
          </a:xfrm>
          <a:prstGeom prst="rect">
            <a:avLst/>
          </a:prstGeom>
          <a:solidFill>
            <a:srgbClr val="0070C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7300" y="1306513"/>
            <a:ext cx="6324600" cy="522287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anchor="ctr"/>
          <a:lstStyle/>
          <a:p>
            <a:pPr>
              <a:defRPr/>
            </a:pPr>
            <a:r>
              <a:rPr lang="zh-CN" altLang="en-US" sz="1600" b="1">
                <a:solidFill>
                  <a:schemeClr val="tx1"/>
                </a:solidFill>
                <a:cs typeface="Arial" charset="0"/>
              </a:rPr>
              <a:t>公司简介      </a:t>
            </a:r>
            <a:r>
              <a:rPr lang="en-US" altLang="zh-CN">
                <a:solidFill>
                  <a:schemeClr val="tx1"/>
                </a:solidFill>
              </a:rPr>
              <a:t>Company introduction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982788"/>
            <a:ext cx="685800" cy="522287"/>
          </a:xfrm>
          <a:prstGeom prst="rect">
            <a:avLst/>
          </a:prstGeom>
          <a:solidFill>
            <a:srgbClr val="0070C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58888" y="1989138"/>
            <a:ext cx="6324600" cy="5222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anchor="ctr"/>
          <a:lstStyle/>
          <a:p>
            <a:pPr>
              <a:defRPr/>
            </a:pPr>
            <a:r>
              <a:rPr lang="zh-CN" altLang="en-US" b="1">
                <a:solidFill>
                  <a:schemeClr val="tx1"/>
                </a:solidFill>
              </a:rPr>
              <a:t>发展方向   </a:t>
            </a:r>
            <a:r>
              <a:rPr lang="en-US" altLang="zh-CN">
                <a:solidFill>
                  <a:schemeClr val="tx1"/>
                </a:solidFill>
              </a:rPr>
              <a:t>Development direction </a:t>
            </a:r>
            <a:endParaRPr lang="en-US" altLang="zh-CN" b="1">
              <a:solidFill>
                <a:schemeClr val="tx1"/>
              </a:solidFill>
            </a:endParaRPr>
          </a:p>
          <a:p>
            <a:pPr>
              <a:defRPr/>
            </a:pPr>
            <a:endParaRPr lang="en-US" altLang="zh-CN" sz="1600" b="1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2646363"/>
            <a:ext cx="685800" cy="522287"/>
          </a:xfrm>
          <a:prstGeom prst="rect">
            <a:avLst/>
          </a:prstGeom>
          <a:solidFill>
            <a:srgbClr val="0070C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8888" y="2636838"/>
            <a:ext cx="6324600" cy="5222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anchor="ctr"/>
          <a:lstStyle/>
          <a:p>
            <a:pPr>
              <a:defRPr/>
            </a:pPr>
            <a:r>
              <a:rPr lang="zh-CN" altLang="en-US" b="1">
                <a:solidFill>
                  <a:schemeClr val="tx1"/>
                </a:solidFill>
              </a:rPr>
              <a:t>产品介绍   </a:t>
            </a:r>
            <a:r>
              <a:rPr lang="en-US" altLang="zh-CN">
                <a:solidFill>
                  <a:schemeClr val="tx1"/>
                </a:solidFill>
              </a:rPr>
              <a:t>Products introduce </a:t>
            </a:r>
            <a:endParaRPr lang="en-US" altLang="zh-CN" b="1">
              <a:solidFill>
                <a:schemeClr val="tx1"/>
              </a:solidFill>
            </a:endParaRPr>
          </a:p>
          <a:p>
            <a:pPr>
              <a:defRPr/>
            </a:pPr>
            <a:endParaRPr lang="en-US" altLang="zh-CN" sz="1600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6392" name="Picture 8" descr="MCj0394004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5113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5"/>
          <p:cNvSpPr txBox="1">
            <a:spLocks noChangeArrowheads="1"/>
          </p:cNvSpPr>
          <p:nvPr/>
        </p:nvSpPr>
        <p:spPr bwMode="auto">
          <a:xfrm>
            <a:off x="457200" y="309563"/>
            <a:ext cx="82296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/>
            <a:r>
              <a:rPr lang="zh-CN" altLang="en-US" sz="2000" b="1" i="1">
                <a:solidFill>
                  <a:schemeClr val="tx2"/>
                </a:solidFill>
              </a:rPr>
              <a:t>公司介绍</a:t>
            </a:r>
            <a:r>
              <a:rPr lang="en-US" altLang="zh-CN" sz="2000" b="1" i="1">
                <a:solidFill>
                  <a:schemeClr val="tx2"/>
                </a:solidFill>
              </a:rPr>
              <a:t/>
            </a:r>
            <a:br>
              <a:rPr lang="en-US" altLang="zh-CN" sz="2000" b="1" i="1">
                <a:solidFill>
                  <a:schemeClr val="tx2"/>
                </a:solidFill>
              </a:rPr>
            </a:br>
            <a:r>
              <a:rPr lang="en-US" altLang="zh-CN" sz="2000" b="1" i="1">
                <a:solidFill>
                  <a:schemeClr val="tx2"/>
                </a:solidFill>
              </a:rPr>
              <a:t>           ---</a:t>
            </a:r>
            <a:r>
              <a:rPr lang="zh-CN" altLang="en-US" b="1" i="1">
                <a:solidFill>
                  <a:schemeClr val="tx2"/>
                </a:solidFill>
              </a:rPr>
              <a:t>概述  </a:t>
            </a:r>
            <a:r>
              <a:rPr lang="en-US" altLang="zh-CN" sz="2400"/>
              <a:t>Company profile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17410" name="Rectangle 28"/>
          <p:cNvSpPr>
            <a:spLocks noChangeArrowheads="1"/>
          </p:cNvSpPr>
          <p:nvPr/>
        </p:nvSpPr>
        <p:spPr bwMode="auto">
          <a:xfrm>
            <a:off x="5219700" y="1341438"/>
            <a:ext cx="3673475" cy="486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F2364"/>
                </a:solidFill>
              </a:rPr>
              <a:t>        </a:t>
            </a:r>
            <a:r>
              <a:rPr lang="zh-CN" altLang="en-US" sz="1400">
                <a:solidFill>
                  <a:srgbClr val="002060"/>
                </a:solidFill>
              </a:rPr>
              <a:t>余姚市欣农兔业有限公司成立于</a:t>
            </a:r>
            <a:r>
              <a:rPr lang="en-US" altLang="zh-CN" sz="1400">
                <a:solidFill>
                  <a:srgbClr val="002060"/>
                </a:solidFill>
              </a:rPr>
              <a:t>2006</a:t>
            </a:r>
            <a:r>
              <a:rPr lang="zh-CN" altLang="en-US" sz="1400">
                <a:solidFill>
                  <a:srgbClr val="002060"/>
                </a:solidFill>
              </a:rPr>
              <a:t>年，是一家集良种繁育、獭兔养殖、技术辅导与研究、裘皮深加工等为一体的综合性现代农业企业。现为浙江省一级种兔场、浙江省现代畜牧生态养殖小区、宁波市农业龙头企业、宁波市星火示范基地、宁波市农业科技创新性企业，并获宁波市知名商标、宁波市名牌农产品等称号。</a:t>
            </a:r>
          </a:p>
          <a:p>
            <a:r>
              <a:rPr lang="en-US" altLang="zh-CN" sz="1400">
                <a:solidFill>
                  <a:srgbClr val="002060"/>
                </a:solidFill>
              </a:rPr>
              <a:t>       </a:t>
            </a:r>
            <a:r>
              <a:rPr lang="en-US" altLang="zh-CN" sz="1400"/>
              <a:t>YuYao Xinnong REX Rabbit Fur Ltd. was built at 2006. Our company is a reproduction and breeding, rex breeding, technical research, fur garments develop and etc. for an comprehensive enterprise. Now, we are Zhejiang province class A rabbit farm, Zhejiang province modern livestock area, Ningbo agriculture leader factory, Ningbo Xinghuo demonstration base, Ningbo agriculture technical innovation company, Ningbo well-known trademark and</a:t>
            </a:r>
            <a:r>
              <a:rPr lang="en-US" altLang="zh-CN"/>
              <a:t> </a:t>
            </a:r>
            <a:r>
              <a:rPr lang="en-US" altLang="zh-CN" sz="1400"/>
              <a:t>Ningbo agricultural products top brand. </a:t>
            </a:r>
            <a:endParaRPr lang="zh-CN" altLang="en-US" sz="1400">
              <a:solidFill>
                <a:srgbClr val="002060"/>
              </a:solidFill>
            </a:endParaRPr>
          </a:p>
          <a:p>
            <a:r>
              <a:rPr lang="zh-CN" altLang="en-US" sz="1400">
                <a:solidFill>
                  <a:srgbClr val="002060"/>
                </a:solidFill>
              </a:rPr>
              <a:t>       </a:t>
            </a:r>
          </a:p>
        </p:txBody>
      </p:sp>
      <p:pic>
        <p:nvPicPr>
          <p:cNvPr id="17411" name="Picture 9" descr="欣农獭兔拷贝三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0" y="1196975"/>
            <a:ext cx="3506788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 descr="MCj0394004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113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Image0001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2205038"/>
            <a:ext cx="1092200" cy="1501775"/>
          </a:xfrm>
        </p:spPr>
      </p:pic>
      <p:pic>
        <p:nvPicPr>
          <p:cNvPr id="19458" name="Picture 5" descr="Image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205038"/>
            <a:ext cx="10668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 descr="Image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2205038"/>
            <a:ext cx="106045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Image0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4149725"/>
            <a:ext cx="1109662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Image00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4149725"/>
            <a:ext cx="110807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9" descr="Image00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4149725"/>
            <a:ext cx="1058862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Box 4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171450" indent="-171450" eaLnBrk="1" hangingPunct="1"/>
            <a:r>
              <a:rPr lang="zh-CN" altLang="en-US" sz="1800" smtClean="0"/>
              <a:t>公司介绍</a:t>
            </a:r>
            <a:r>
              <a:rPr lang="en-US" altLang="zh-CN" sz="1800" smtClean="0"/>
              <a:t/>
            </a:r>
            <a:br>
              <a:rPr lang="en-US" altLang="zh-CN" sz="1800" smtClean="0"/>
            </a:br>
            <a:r>
              <a:rPr lang="en-US" altLang="zh-CN" sz="1800" smtClean="0"/>
              <a:t>        ---</a:t>
            </a:r>
            <a:r>
              <a:rPr lang="zh-CN" altLang="en-US" sz="1800" smtClean="0"/>
              <a:t>发展方向  </a:t>
            </a:r>
            <a:r>
              <a:rPr lang="en-US" altLang="zh-CN" b="0" i="0" smtClean="0"/>
              <a:t>development direction</a:t>
            </a:r>
            <a:r>
              <a:rPr lang="en-US" altLang="zh-CN" smtClean="0"/>
              <a:t> </a:t>
            </a:r>
            <a:endParaRPr lang="zh-CN" altLang="en-US" smtClean="0"/>
          </a:p>
        </p:txBody>
      </p:sp>
      <p:sp>
        <p:nvSpPr>
          <p:cNvPr id="19464" name="Rectangle 45"/>
          <p:cNvSpPr txBox="1">
            <a:spLocks noChangeArrowheads="1"/>
          </p:cNvSpPr>
          <p:nvPr/>
        </p:nvSpPr>
        <p:spPr bwMode="auto">
          <a:xfrm>
            <a:off x="673100" y="525463"/>
            <a:ext cx="82296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/>
            <a:endParaRPr lang="zh-CN" altLang="en-US" sz="1400" i="1">
              <a:solidFill>
                <a:schemeClr val="tx2"/>
              </a:solidFill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755650" y="1125538"/>
            <a:ext cx="82169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>
                <a:solidFill>
                  <a:srgbClr val="002060"/>
                </a:solidFill>
              </a:rPr>
              <a:t>专注青紫蓝獭兔培育与养殖   </a:t>
            </a:r>
            <a:r>
              <a:rPr lang="en-US" altLang="zh-CN"/>
              <a:t>Focus on chinchilla color rex cultivation and breeding </a:t>
            </a:r>
            <a:r>
              <a:rPr lang="en-US" altLang="zh-CN" sz="1600">
                <a:solidFill>
                  <a:srgbClr val="002060"/>
                </a:solidFill>
              </a:rPr>
              <a:t/>
            </a:r>
            <a:br>
              <a:rPr lang="en-US" altLang="zh-CN" sz="1600">
                <a:solidFill>
                  <a:srgbClr val="002060"/>
                </a:solidFill>
              </a:rPr>
            </a:br>
            <a:r>
              <a:rPr lang="zh-CN" altLang="en-US" sz="1600">
                <a:solidFill>
                  <a:srgbClr val="002060"/>
                </a:solidFill>
              </a:rPr>
              <a:t>专注优质獭兔皮生产              </a:t>
            </a:r>
            <a:r>
              <a:rPr lang="en-US" altLang="zh-CN"/>
              <a:t>Focus on high-quality rex fur produce</a:t>
            </a:r>
          </a:p>
          <a:p>
            <a:pPr>
              <a:defRPr/>
            </a:pPr>
            <a:r>
              <a:rPr lang="zh-CN" altLang="en-US" sz="1600" b="1">
                <a:solidFill>
                  <a:srgbClr val="002060"/>
                </a:solidFill>
              </a:rPr>
              <a:t>高端裘皮服饰产品研发制造  </a:t>
            </a:r>
            <a:r>
              <a:rPr lang="en-US" altLang="zh-CN"/>
              <a:t>Luxury fur garments development and produce </a:t>
            </a:r>
            <a:endParaRPr lang="zh-CN" altLang="en-US"/>
          </a:p>
        </p:txBody>
      </p:sp>
      <p:pic>
        <p:nvPicPr>
          <p:cNvPr id="2" name="Picture 11" descr="QQ图片2016050608524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6013" y="2636838"/>
            <a:ext cx="3095625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2" descr="QQ图片2016050608524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6013" y="4149725"/>
            <a:ext cx="30956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Rectangle 14"/>
          <p:cNvSpPr>
            <a:spLocks noChangeArrowheads="1"/>
          </p:cNvSpPr>
          <p:nvPr/>
        </p:nvSpPr>
        <p:spPr bwMode="auto">
          <a:xfrm>
            <a:off x="6300788" y="5805488"/>
            <a:ext cx="130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 wrap="none"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公司专利  </a:t>
            </a:r>
            <a:r>
              <a:rPr kumimoji="1" lang="en-US" altLang="zh-CN" sz="1200">
                <a:solidFill>
                  <a:schemeClr val="tx2"/>
                </a:solidFill>
              </a:rPr>
              <a:t>patent</a:t>
            </a:r>
          </a:p>
        </p:txBody>
      </p:sp>
      <p:pic>
        <p:nvPicPr>
          <p:cNvPr id="19469" name="Picture 8" descr="MCj03940040000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67625" y="5805488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smtClean="0"/>
              <a:t>公司介绍</a:t>
            </a:r>
            <a:r>
              <a:rPr lang="en-US" altLang="zh-CN" sz="1800" smtClean="0"/>
              <a:t/>
            </a:r>
            <a:br>
              <a:rPr lang="en-US" altLang="zh-CN" sz="1800" smtClean="0"/>
            </a:br>
            <a:r>
              <a:rPr lang="en-US" altLang="zh-CN" sz="1800" smtClean="0"/>
              <a:t>         ----</a:t>
            </a:r>
            <a:r>
              <a:rPr lang="zh-CN" altLang="en-US" sz="1800" smtClean="0"/>
              <a:t>质量</a:t>
            </a:r>
            <a:br>
              <a:rPr lang="zh-CN" altLang="en-US" sz="1800" smtClean="0"/>
            </a:br>
            <a:endParaRPr lang="zh-CN" altLang="en-US" sz="1800" smtClean="0"/>
          </a:p>
        </p:txBody>
      </p:sp>
      <p:pic>
        <p:nvPicPr>
          <p:cNvPr id="20482" name="Picture 4" descr="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196975"/>
            <a:ext cx="3792537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547813" y="981075"/>
            <a:ext cx="4610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>
                <a:solidFill>
                  <a:srgbClr val="0F2364"/>
                </a:solidFill>
              </a:rPr>
              <a:t>质量意识</a:t>
            </a:r>
            <a:r>
              <a:rPr lang="en-US" altLang="zh-CN" b="1">
                <a:solidFill>
                  <a:srgbClr val="0F2364"/>
                </a:solidFill>
              </a:rPr>
              <a:t> </a:t>
            </a:r>
            <a:r>
              <a:rPr lang="en-US" altLang="zh-CN"/>
              <a:t>Quality consciousness-our theory </a:t>
            </a:r>
            <a:endParaRPr lang="en-US"/>
          </a:p>
        </p:txBody>
      </p:sp>
      <p:pic>
        <p:nvPicPr>
          <p:cNvPr id="2" name="Picture 11" descr="QQ图片201509071454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700213"/>
            <a:ext cx="18542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手机照片 6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713" y="3213100"/>
            <a:ext cx="1944687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MCj0394004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5113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3" descr="2013岗站对接照片 15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7313" y="4868863"/>
            <a:ext cx="1871662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Rectangle 14"/>
          <p:cNvSpPr>
            <a:spLocks noChangeArrowheads="1"/>
          </p:cNvSpPr>
          <p:nvPr/>
        </p:nvSpPr>
        <p:spPr bwMode="auto">
          <a:xfrm>
            <a:off x="5508625" y="5805488"/>
            <a:ext cx="1703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 wrap="none">
            <a:spAutoFit/>
          </a:bodyPr>
          <a:lstStyle/>
          <a:p>
            <a:r>
              <a:rPr kumimoji="1" lang="en-US" altLang="zh-CN" sz="1200">
                <a:solidFill>
                  <a:schemeClr val="tx2"/>
                </a:solidFill>
              </a:rPr>
              <a:t>Laboratory 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smtClean="0"/>
              <a:t>公司介绍</a:t>
            </a:r>
            <a:r>
              <a:rPr lang="en-US" altLang="zh-CN" sz="1800" smtClean="0"/>
              <a:t/>
            </a:r>
            <a:br>
              <a:rPr lang="en-US" altLang="zh-CN" sz="1800" smtClean="0"/>
            </a:br>
            <a:r>
              <a:rPr lang="en-US" altLang="zh-CN" sz="1800" smtClean="0"/>
              <a:t>          ---</a:t>
            </a:r>
            <a:r>
              <a:rPr lang="zh-CN" altLang="en-US" sz="1800" smtClean="0"/>
              <a:t>科研  </a:t>
            </a:r>
            <a:r>
              <a:rPr lang="en-US" altLang="zh-CN" b="0" i="0" smtClean="0"/>
              <a:t>Scientific research</a:t>
            </a:r>
            <a:r>
              <a:rPr lang="en-US" altLang="zh-CN" smtClean="0"/>
              <a:t> </a:t>
            </a:r>
            <a:endParaRPr lang="zh-CN" altLang="en-US" smtClean="0"/>
          </a:p>
        </p:txBody>
      </p:sp>
      <p:pic>
        <p:nvPicPr>
          <p:cNvPr id="21506" name="Picture 4" descr="手机照片 97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125538"/>
            <a:ext cx="2306638" cy="1712912"/>
          </a:xfrm>
        </p:spPr>
      </p:pic>
      <p:pic>
        <p:nvPicPr>
          <p:cNvPr id="21507" name="Picture 5" descr="手机照片 9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1125538"/>
            <a:ext cx="225425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IMG_626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500438"/>
            <a:ext cx="230505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IMG_00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3500438"/>
            <a:ext cx="18002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8" descr="张宗才岗站对接照片 0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1196975"/>
            <a:ext cx="1944688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9" descr="赖松家老师照片 0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6325" y="3500438"/>
            <a:ext cx="1944688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10"/>
          <p:cNvSpPr>
            <a:spLocks noChangeArrowheads="1"/>
          </p:cNvSpPr>
          <p:nvPr/>
        </p:nvSpPr>
        <p:spPr bwMode="auto">
          <a:xfrm>
            <a:off x="827088" y="2924175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   宁波市畜牧局合作</a:t>
            </a:r>
          </a:p>
          <a:p>
            <a:r>
              <a:rPr kumimoji="1" lang="en-US" altLang="zh-CN" sz="1200"/>
              <a:t>withNingbo livestock Bureau </a:t>
            </a:r>
            <a:endParaRPr kumimoji="1" lang="zh-CN" altLang="en-US" sz="1200"/>
          </a:p>
        </p:txBody>
      </p:sp>
      <p:sp>
        <p:nvSpPr>
          <p:cNvPr id="21513" name="Rectangle 11"/>
          <p:cNvSpPr>
            <a:spLocks noChangeArrowheads="1"/>
          </p:cNvSpPr>
          <p:nvPr/>
        </p:nvSpPr>
        <p:spPr bwMode="auto">
          <a:xfrm>
            <a:off x="6011863" y="5300663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                四川农大合作</a:t>
            </a:r>
          </a:p>
          <a:p>
            <a:r>
              <a:rPr kumimoji="1" lang="en-US" altLang="zh-CN" sz="1200"/>
              <a:t>Sichuan agricultural university </a:t>
            </a:r>
            <a:endParaRPr kumimoji="1" lang="zh-CN" altLang="en-US" sz="1200"/>
          </a:p>
        </p:txBody>
      </p:sp>
      <p:sp>
        <p:nvSpPr>
          <p:cNvPr id="21514" name="Rectangle 12"/>
          <p:cNvSpPr>
            <a:spLocks noChangeArrowheads="1"/>
          </p:cNvSpPr>
          <p:nvPr/>
        </p:nvSpPr>
        <p:spPr bwMode="auto">
          <a:xfrm>
            <a:off x="3203575" y="2852738"/>
            <a:ext cx="26638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                 浙大合作</a:t>
            </a:r>
          </a:p>
          <a:p>
            <a:r>
              <a:rPr kumimoji="1" lang="en-US" altLang="zh-CN" sz="1200"/>
              <a:t>         with Zhejiang University</a:t>
            </a:r>
            <a:r>
              <a:rPr kumimoji="1" lang="en-US" altLang="zh-CN"/>
              <a:t> </a:t>
            </a:r>
            <a:endParaRPr kumimoji="1" lang="zh-CN" altLang="en-US"/>
          </a:p>
        </p:txBody>
      </p:sp>
      <p:sp>
        <p:nvSpPr>
          <p:cNvPr id="21515" name="Rectangle 13"/>
          <p:cNvSpPr>
            <a:spLocks noChangeArrowheads="1"/>
          </p:cNvSpPr>
          <p:nvPr/>
        </p:nvSpPr>
        <p:spPr bwMode="auto">
          <a:xfrm>
            <a:off x="250825" y="5300663"/>
            <a:ext cx="28813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                   扬州大学合作</a:t>
            </a:r>
          </a:p>
          <a:p>
            <a:r>
              <a:rPr kumimoji="1" lang="en-US" altLang="zh-CN" sz="1200"/>
              <a:t>            with Yangzhou University</a:t>
            </a:r>
            <a:r>
              <a:rPr kumimoji="1" lang="en-US" altLang="zh-CN"/>
              <a:t> </a:t>
            </a:r>
            <a:endParaRPr kumimoji="1" lang="zh-CN" altLang="en-US"/>
          </a:p>
        </p:txBody>
      </p:sp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3419475" y="5300663"/>
            <a:ext cx="23764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        江苏省农科院合作</a:t>
            </a:r>
          </a:p>
          <a:p>
            <a:r>
              <a:rPr kumimoji="1" lang="en-US" altLang="zh-CN" sz="1200"/>
              <a:t>with Jiangsu province CAAS</a:t>
            </a:r>
            <a:r>
              <a:rPr kumimoji="1" lang="en-US" altLang="zh-CN"/>
              <a:t> </a:t>
            </a:r>
            <a:endParaRPr kumimoji="1" lang="zh-CN" altLang="en-US"/>
          </a:p>
        </p:txBody>
      </p:sp>
      <p:sp>
        <p:nvSpPr>
          <p:cNvPr id="21517" name="Rectangle 15"/>
          <p:cNvSpPr>
            <a:spLocks noChangeArrowheads="1"/>
          </p:cNvSpPr>
          <p:nvPr/>
        </p:nvSpPr>
        <p:spPr bwMode="auto">
          <a:xfrm>
            <a:off x="6084888" y="2852738"/>
            <a:ext cx="20875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5A5439"/>
            </a:prstShdw>
          </a:effectLst>
        </p:spPr>
        <p:txBody>
          <a:bodyPr>
            <a:spAutoFit/>
          </a:bodyPr>
          <a:lstStyle/>
          <a:p>
            <a:r>
              <a:rPr kumimoji="1" lang="zh-CN" altLang="en-US" sz="1200">
                <a:solidFill>
                  <a:schemeClr val="tx2"/>
                </a:solidFill>
              </a:rPr>
              <a:t>      四川大学合作</a:t>
            </a:r>
          </a:p>
          <a:p>
            <a:r>
              <a:rPr kumimoji="1" lang="en-US" altLang="zh-CN" sz="1200"/>
              <a:t>with Sichuan University</a:t>
            </a:r>
            <a:r>
              <a:rPr kumimoji="1" lang="en-US" altLang="zh-CN"/>
              <a:t> </a:t>
            </a:r>
            <a:endParaRPr kumimoji="1" lang="zh-CN" altLang="en-US"/>
          </a:p>
        </p:txBody>
      </p:sp>
      <p:pic>
        <p:nvPicPr>
          <p:cNvPr id="21518" name="Picture 8" descr="MCj0394004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85113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smtClean="0"/>
              <a:t>公司产品</a:t>
            </a:r>
            <a:br>
              <a:rPr lang="zh-CN" altLang="en-US" sz="1800" smtClean="0"/>
            </a:br>
            <a:r>
              <a:rPr lang="zh-CN" altLang="en-US" sz="1800" smtClean="0"/>
              <a:t>           </a:t>
            </a:r>
            <a:r>
              <a:rPr lang="en-US" altLang="zh-CN" sz="1800" smtClean="0"/>
              <a:t>---</a:t>
            </a:r>
            <a:r>
              <a:rPr lang="zh-CN" altLang="en-US" sz="1800" smtClean="0"/>
              <a:t>优质獭兔皮   </a:t>
            </a:r>
            <a:r>
              <a:rPr lang="en-US" altLang="zh-CN" sz="1600" b="0" i="0" smtClean="0"/>
              <a:t>Products of our company---high-quality rex rabbit skin</a:t>
            </a:r>
            <a:r>
              <a:rPr lang="en-US" altLang="zh-CN" smtClean="0"/>
              <a:t> </a:t>
            </a:r>
            <a:endParaRPr lang="zh-CN" altLang="en-US" smtClean="0"/>
          </a:p>
        </p:txBody>
      </p:sp>
      <p:pic>
        <p:nvPicPr>
          <p:cNvPr id="22530" name="Picture 4" descr="PB170496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1268413"/>
            <a:ext cx="2201863" cy="1652587"/>
          </a:xfrm>
        </p:spPr>
      </p:pic>
      <p:pic>
        <p:nvPicPr>
          <p:cNvPr id="22531" name="Picture 5" descr="QQ图片201507080839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96975"/>
            <a:ext cx="222885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QQ图片20150708083142"/>
          <p:cNvPicPr>
            <a:picLocks noChangeAspect="1" noChangeArrowheads="1"/>
          </p:cNvPicPr>
          <p:nvPr/>
        </p:nvPicPr>
        <p:blipFill>
          <a:blip r:embed="rId4"/>
          <a:srcRect l="410" t="546"/>
          <a:stretch>
            <a:fillRect/>
          </a:stretch>
        </p:blipFill>
        <p:spPr bwMode="auto">
          <a:xfrm>
            <a:off x="1692275" y="3213100"/>
            <a:ext cx="21971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 descr="QQ图片201507080834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213100"/>
            <a:ext cx="223202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MCj0394004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5113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6" descr="衣服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1196975"/>
            <a:ext cx="14605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45"/>
          <p:cNvSpPr txBox="1">
            <a:spLocks noChangeArrowheads="1"/>
          </p:cNvSpPr>
          <p:nvPr/>
        </p:nvSpPr>
        <p:spPr bwMode="auto">
          <a:xfrm>
            <a:off x="611188" y="404813"/>
            <a:ext cx="82296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12813"/>
            <a:r>
              <a:rPr lang="zh-CN" altLang="en-US" sz="2000" b="1" i="1">
                <a:solidFill>
                  <a:schemeClr val="tx2"/>
                </a:solidFill>
              </a:rPr>
              <a:t>公司产品</a:t>
            </a:r>
            <a:r>
              <a:rPr lang="en-US" altLang="zh-CN" sz="2000" b="1" i="1">
                <a:solidFill>
                  <a:schemeClr val="tx2"/>
                </a:solidFill>
              </a:rPr>
              <a:t/>
            </a:r>
            <a:br>
              <a:rPr lang="en-US" altLang="zh-CN" sz="2000" b="1" i="1">
                <a:solidFill>
                  <a:schemeClr val="tx2"/>
                </a:solidFill>
              </a:rPr>
            </a:br>
            <a:r>
              <a:rPr lang="en-US" altLang="zh-CN" sz="2000" b="1" i="1">
                <a:solidFill>
                  <a:schemeClr val="tx2"/>
                </a:solidFill>
              </a:rPr>
              <a:t>           ---</a:t>
            </a:r>
            <a:r>
              <a:rPr lang="zh-CN" altLang="en-US" sz="1600" b="1" i="1">
                <a:solidFill>
                  <a:schemeClr val="tx2"/>
                </a:solidFill>
              </a:rPr>
              <a:t>服装系列</a:t>
            </a:r>
            <a:r>
              <a:rPr lang="en-US" altLang="zh-CN" sz="1600" b="1" i="1">
                <a:solidFill>
                  <a:schemeClr val="tx2"/>
                </a:solidFill>
              </a:rPr>
              <a:t>1  </a:t>
            </a:r>
            <a:r>
              <a:rPr lang="en-US" altLang="zh-CN"/>
              <a:t>Products of our company---Fashion Series 1 </a:t>
            </a:r>
          </a:p>
        </p:txBody>
      </p:sp>
      <p:pic>
        <p:nvPicPr>
          <p:cNvPr id="23555" name="Picture 10" descr="IMG_31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1196975"/>
            <a:ext cx="1331913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QQ图片201507080826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3644900"/>
            <a:ext cx="302418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IMG_21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3716338"/>
            <a:ext cx="13668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 descr="QQ图片2015070808155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716338"/>
            <a:ext cx="16192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2" descr="IMG_20140624_13303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04913" y="1196975"/>
            <a:ext cx="1452562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MCj0394004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85113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4" descr="QQ图片201606061626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3438" y="1196975"/>
            <a:ext cx="20161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smtClean="0"/>
              <a:t>公司产品</a:t>
            </a:r>
            <a:r>
              <a:rPr lang="en-US" altLang="zh-CN" sz="1800" smtClean="0"/>
              <a:t/>
            </a:r>
            <a:br>
              <a:rPr lang="en-US" altLang="zh-CN" sz="1800" smtClean="0"/>
            </a:br>
            <a:r>
              <a:rPr lang="en-US" altLang="zh-CN" sz="1800" smtClean="0"/>
              <a:t>          ----</a:t>
            </a:r>
            <a:r>
              <a:rPr lang="zh-CN" altLang="en-US" sz="1800" smtClean="0"/>
              <a:t>服装系列</a:t>
            </a:r>
            <a:r>
              <a:rPr lang="en-US" altLang="zh-CN" sz="1800" smtClean="0"/>
              <a:t>2   </a:t>
            </a:r>
            <a:r>
              <a:rPr lang="en-US" altLang="zh-CN" b="0" i="0" smtClean="0"/>
              <a:t>Products of our company---Fashion Series 2</a:t>
            </a:r>
            <a:r>
              <a:rPr lang="en-US" altLang="zh-CN" smtClean="0"/>
              <a:t> </a:t>
            </a:r>
          </a:p>
        </p:txBody>
      </p:sp>
      <p:pic>
        <p:nvPicPr>
          <p:cNvPr id="24578" name="Picture 5" descr="QQ图片201507080816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0" y="1268413"/>
            <a:ext cx="15367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衣服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3573463"/>
            <a:ext cx="1616075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手机照片 7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3644900"/>
            <a:ext cx="2098675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QQ图片201605120904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1268413"/>
            <a:ext cx="1717675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 descr="MCj0394004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5113" y="6045200"/>
            <a:ext cx="11017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3" descr="C:\Documents and Settings\Administrator\Application Data\Tencent\Users\2640124307\QQ\WinTemp\RichOle\V7SJ)Y@GDE(`62BK9(R2U@X.jpg"/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6300788" y="3716338"/>
            <a:ext cx="14970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0" descr="8WW@ET0]_BCZO3LE7$_NK~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51275" y="1268413"/>
            <a:ext cx="168275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537B4"/>
      </a:dk2>
      <a:lt2>
        <a:srgbClr val="FFD900"/>
      </a:lt2>
      <a:accent1>
        <a:srgbClr val="968C5F"/>
      </a:accent1>
      <a:accent2>
        <a:srgbClr val="F0D28C"/>
      </a:accent2>
      <a:accent3>
        <a:srgbClr val="FFFFFF"/>
      </a:accent3>
      <a:accent4>
        <a:srgbClr val="000000"/>
      </a:accent4>
      <a:accent5>
        <a:srgbClr val="C9C5B6"/>
      </a:accent5>
      <a:accent6>
        <a:srgbClr val="D9BE7E"/>
      </a:accent6>
      <a:hlink>
        <a:srgbClr val="558296"/>
      </a:hlink>
      <a:folHlink>
        <a:srgbClr val="B9C3CD"/>
      </a:folHlink>
    </a:clrScheme>
    <a:fontScheme name="Default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4469</TotalTime>
  <Words>592</Words>
  <Application>Microsoft Office PowerPoint</Application>
  <PresentationFormat>全屏显示(4:3)</PresentationFormat>
  <Paragraphs>63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演示文稿设计模板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9" baseType="lpstr">
      <vt:lpstr>Arial</vt:lpstr>
      <vt:lpstr>宋体</vt:lpstr>
      <vt:lpstr>Wingdings</vt:lpstr>
      <vt:lpstr>Default Design</vt:lpstr>
      <vt:lpstr>幻灯片 1</vt:lpstr>
      <vt:lpstr>公司介绍</vt:lpstr>
      <vt:lpstr>幻灯片 3</vt:lpstr>
      <vt:lpstr>公司介绍         ---发展方向  development direction </vt:lpstr>
      <vt:lpstr>公司介绍          ----质量 </vt:lpstr>
      <vt:lpstr>公司介绍           ---科研  Scientific research </vt:lpstr>
      <vt:lpstr>公司产品            ---优质獭兔皮   Products of our company---high-quality rex rabbit skin </vt:lpstr>
      <vt:lpstr>幻灯片 8</vt:lpstr>
      <vt:lpstr>公司产品           ----服装系列2   Products of our company---Fashion Series 2 </vt:lpstr>
      <vt:lpstr>公司产品           ---编织系列     Products of our company---Knitting series </vt:lpstr>
      <vt:lpstr>公司产品           ----围巾系列   Products of our company---Muffler  series </vt:lpstr>
      <vt:lpstr>公司产品            ---其他系列  Products of our company---Others </vt:lpstr>
      <vt:lpstr>幻灯片 13</vt:lpstr>
      <vt:lpstr>公司参加        Company attended---kinds of Exhibition             ----各种展会</vt:lpstr>
      <vt:lpstr>幻灯片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DL</dc:creator>
  <cp:lastModifiedBy>User</cp:lastModifiedBy>
  <cp:revision>978</cp:revision>
  <cp:lastPrinted>1601-01-01T00:00:00Z</cp:lastPrinted>
  <dcterms:created xsi:type="dcterms:W3CDTF">1601-01-01T00:00:00Z</dcterms:created>
  <dcterms:modified xsi:type="dcterms:W3CDTF">2016-06-10T06:01:11Z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